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3" r:id="rId3"/>
    <p:sldId id="265" r:id="rId4"/>
    <p:sldId id="257" r:id="rId5"/>
    <p:sldId id="258" r:id="rId6"/>
    <p:sldId id="264" r:id="rId7"/>
    <p:sldId id="259" r:id="rId8"/>
    <p:sldId id="260" r:id="rId9"/>
    <p:sldId id="261" r:id="rId10"/>
    <p:sldId id="262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477" autoAdjust="0"/>
  </p:normalViewPr>
  <p:slideViewPr>
    <p:cSldViewPr snapToGrid="0">
      <p:cViewPr varScale="1">
        <p:scale>
          <a:sx n="103" d="100"/>
          <a:sy n="103" d="100"/>
        </p:scale>
        <p:origin x="13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3116AC-F2FB-44E4-8CB1-D47E44147229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7C8AE-1B13-4F33-AB90-3A619FCC53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9837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Teamvorstellung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8285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72893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1874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8082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8782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Was hat sich Jan bei der Überarbeitung der Grafik gedacht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544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9714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9158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1372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78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469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Zusammenfassung seit der letzten Präsentation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7C8AE-1B13-4F33-AB90-3A619FCC5307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3868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C0FFA2-4DAD-2497-2C12-91F07C2981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212BCC1-9E37-3A27-7EFA-AE3F0CB34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7574A5-F132-AE26-1F15-33DA9A121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4948C6-E256-A6B5-AC09-F71F60CDF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E8B85CA-A506-1BE3-91FF-C3E5E68A7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769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DFDB61-45BA-6F66-23CF-7B54F09C5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0136DFB-3710-4793-7875-91CF81F98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877609-94CC-88AC-8193-F9305209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7C4044-0946-8035-DDD1-D086652E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F13BE2-5764-45BD-D1D1-A9BB54476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8394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DA2F174-6AF9-7DBA-5EC9-ACA9D5CBD5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2B119C9-948E-84A1-7E51-390F69028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A8D17B-0EC4-2013-1448-E8CE5993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BC8933-AA75-BD8C-233B-054774084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7B5D41-FC70-7B52-1897-03DBC5F34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643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E4A483-75C0-64B0-C8BF-9384B28F0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ECE2A0-E56F-81D2-DB7F-CA627184F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68991F-7A42-3291-7501-97FE47349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52A17E-1E6C-E6DE-B8E1-58DC6CA28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87FA9E-3B51-A481-1F97-96A105C7C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006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07E4EB-5EBE-8E4A-73D6-B21485228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684354-06F5-C984-28D1-64E0DA142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59D1D2-2735-E6D9-F1C9-D33A3AC68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EE862E-12BC-8886-D74E-BEDB30B65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C417BA-0C6D-A21A-3E7F-5AD5BF002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079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A0FCB7-2CF1-384E-E80F-76318767D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08644B-72AD-7698-8958-5F034AE6E3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7BFE480-13AC-E31E-AFA6-ABAC87C1F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F6053F-5667-385A-CA40-07ED3CCC0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6DAEBD7-824A-B412-55F6-D27022F03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8821C7D-0C02-8D78-3C65-9B567E6B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775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919BA1-4C55-E2DE-9693-8532942D9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EED738D-E311-A06A-C574-993F813A3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A9193E8-E2CB-40A2-5160-9FD6329B2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196C11C-0D70-69F0-3DD6-E1C24F6E60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0EFDDE5-FE5E-0115-1D47-F4F6BFC3F1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727B5AF-61C7-0C19-1BB7-CECD6839E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8F9948C-C2A1-F6D9-947F-73DDDF527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42E9A35-11AE-3108-5992-5082DF7C3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6286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BF6041-E9E9-67A3-CE95-2A20B014E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016ECC6-E55F-DF7A-5A76-7B7F2B9F5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379DB67-403F-6752-1A0A-01B75072C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6E039CC-A928-5CB8-CDDB-DB21B5ECE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3781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6A5198D-8E2E-A471-82E4-54FCC07E6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0956901-7A3A-698A-7ABE-6D9D64886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253530-BF74-71DE-7BC7-B81F79894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8423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0A4738-432E-8904-35EF-C66BE8E31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884D9E-BC09-686F-32BA-22D0CCEE1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DC15285-19E5-8E4D-08E7-C61880557F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8BF30DD-700B-1817-650E-350E7E938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38BCC5D-3D21-B6E2-B805-10B65EBF0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8038F43-E598-9613-44FA-4BE192FE9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0296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06527B-F407-BF9D-30D5-7AF0544D4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96E1FBA-AFC1-FBFA-87DC-926AC3B47A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8A06E6D-C298-2E26-C019-5EBB91755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69C148A-63F7-3FBF-BCC1-2031A5332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8164A2E-9852-D3E6-33FE-F4FC63C45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41405F5-19FE-62DC-1272-186108363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46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85CCDFF-FA69-D212-F329-1B9951296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4AEA90-8AF2-04B3-6E3F-C50FADDB5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01713A-3AC6-0A77-91A5-A3BA4118E7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8F61B-3715-47A1-8F25-84DD6FD5AEEB}" type="datetimeFigureOut">
              <a:rPr lang="de-DE" smtClean="0"/>
              <a:t>30.05.2022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6538D3-41E1-648E-0ECB-3E5140C29C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8AC9C7-9B27-0BEE-B19D-43BABD4ABB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8CC6DE-1EC1-4D95-84D8-677549BF7A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665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gif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gif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gif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gif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gif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gif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F268412-0C24-3886-48D8-6D1F78B786DD}"/>
              </a:ext>
            </a:extLst>
          </p:cNvPr>
          <p:cNvSpPr txBox="1"/>
          <p:nvPr/>
        </p:nvSpPr>
        <p:spPr>
          <a:xfrm>
            <a:off x="1634863" y="3497254"/>
            <a:ext cx="96205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4400" b="1" dirty="0" err="1">
                <a:solidFill>
                  <a:schemeClr val="bg1"/>
                </a:solidFill>
              </a:rPr>
              <a:t>Acarde</a:t>
            </a:r>
            <a:r>
              <a:rPr lang="de-DE" sz="4400" b="1" dirty="0">
                <a:solidFill>
                  <a:schemeClr val="bg1"/>
                </a:solidFill>
              </a:rPr>
              <a:t> Style </a:t>
            </a:r>
            <a:r>
              <a:rPr lang="de-DE" sz="4350" b="1" dirty="0">
                <a:solidFill>
                  <a:schemeClr val="bg1"/>
                </a:solidFill>
              </a:rPr>
              <a:t>Dungeon</a:t>
            </a:r>
            <a:r>
              <a:rPr lang="de-DE" sz="4400" b="1" dirty="0">
                <a:solidFill>
                  <a:schemeClr val="bg1"/>
                </a:solidFill>
              </a:rPr>
              <a:t> Crawler mit Tanks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688" y="2758947"/>
            <a:ext cx="9283128" cy="811444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9B3EEA62-FF78-2658-CDEB-743E810B15AA}"/>
              </a:ext>
            </a:extLst>
          </p:cNvPr>
          <p:cNvSpPr txBox="1"/>
          <p:nvPr/>
        </p:nvSpPr>
        <p:spPr>
          <a:xfrm>
            <a:off x="1634863" y="5867673"/>
            <a:ext cx="9620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bg1"/>
                </a:solidFill>
              </a:rPr>
              <a:t>#Dungeon-Crawler #Roguelike #Indie #Bullethell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2FD9FC8-5BB0-0B19-BC7B-E357D68BB840}"/>
              </a:ext>
            </a:extLst>
          </p:cNvPr>
          <p:cNvSpPr txBox="1"/>
          <p:nvPr/>
        </p:nvSpPr>
        <p:spPr>
          <a:xfrm>
            <a:off x="1634863" y="4146306"/>
            <a:ext cx="44429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3200" b="1" dirty="0" err="1">
                <a:solidFill>
                  <a:schemeClr val="bg1"/>
                </a:solidFill>
              </a:rPr>
              <a:t>by</a:t>
            </a:r>
            <a:r>
              <a:rPr lang="de-DE" sz="3200" b="1" dirty="0">
                <a:solidFill>
                  <a:schemeClr val="bg1"/>
                </a:solidFill>
              </a:rPr>
              <a:t> GG – </a:t>
            </a:r>
            <a:r>
              <a:rPr lang="de-DE" sz="3200" b="1" dirty="0" err="1">
                <a:solidFill>
                  <a:schemeClr val="bg1"/>
                </a:solidFill>
              </a:rPr>
              <a:t>Good</a:t>
            </a:r>
            <a:r>
              <a:rPr lang="de-DE" sz="3200" b="1" dirty="0">
                <a:solidFill>
                  <a:schemeClr val="bg1"/>
                </a:solidFill>
              </a:rPr>
              <a:t> Games</a:t>
            </a:r>
          </a:p>
        </p:txBody>
      </p:sp>
    </p:spTree>
    <p:extLst>
      <p:ext uri="{BB962C8B-B14F-4D97-AF65-F5344CB8AC3E}">
        <p14:creationId xmlns:p14="http://schemas.microsoft.com/office/powerpoint/2010/main" val="2083560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FA7626D-89FA-C551-9576-23696E6F7854}"/>
              </a:ext>
            </a:extLst>
          </p:cNvPr>
          <p:cNvSpPr txBox="1"/>
          <p:nvPr/>
        </p:nvSpPr>
        <p:spPr>
          <a:xfrm>
            <a:off x="3227832" y="781050"/>
            <a:ext cx="664768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Map</a:t>
            </a:r>
            <a:r>
              <a:rPr lang="de-DE" sz="3200" b="1" dirty="0">
                <a:solidFill>
                  <a:schemeClr val="bg1"/>
                </a:solidFill>
              </a:rPr>
              <a:t> / Level </a:t>
            </a:r>
            <a:r>
              <a:rPr lang="de-DE" sz="3200" b="1" dirty="0" err="1">
                <a:solidFill>
                  <a:schemeClr val="bg1"/>
                </a:solidFill>
              </a:rPr>
              <a:t>Creation</a:t>
            </a:r>
            <a:r>
              <a:rPr lang="de-DE" sz="3200" b="1" dirty="0">
                <a:solidFill>
                  <a:schemeClr val="bg1"/>
                </a:solidFill>
              </a:rPr>
              <a:t> - Scene</a:t>
            </a:r>
          </a:p>
          <a:p>
            <a:endParaRPr lang="de-DE" sz="3200" b="1" dirty="0">
              <a:solidFill>
                <a:schemeClr val="bg1"/>
              </a:solidFill>
            </a:endParaRPr>
          </a:p>
          <a:p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3" name="Grafik 2" descr="Ein Bild, das Text, Anzeigetafel, grün enthält.&#10;&#10;Automatisch generierte Beschreibung">
            <a:extLst>
              <a:ext uri="{FF2B5EF4-FFF2-40B4-BE49-F238E27FC236}">
                <a16:creationId xmlns:a16="http://schemas.microsoft.com/office/drawing/2014/main" id="{5573305D-A808-E23A-C587-29BC51FE87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719" y="1458158"/>
            <a:ext cx="4606289" cy="537499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2FCD5A5-00B1-2607-5571-D442BC023F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191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Waffen</a:t>
            </a:r>
          </a:p>
          <a:p>
            <a:endParaRPr lang="de-DE" sz="36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Waffen ist der Hauptweg, wie der Spieler Stärker wird </a:t>
            </a:r>
          </a:p>
          <a:p>
            <a:endParaRPr lang="de-DE" sz="28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Waffen bergen verschiedene Vor- und Nachteile</a:t>
            </a:r>
          </a:p>
          <a:p>
            <a:endParaRPr lang="de-DE" sz="28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Verschiedene Einwirkung auf das </a:t>
            </a:r>
            <a:r>
              <a:rPr lang="de-DE" sz="2800" b="1" dirty="0" err="1">
                <a:solidFill>
                  <a:schemeClr val="bg1"/>
                </a:solidFill>
              </a:rPr>
              <a:t>Heatmeter</a:t>
            </a:r>
            <a:endParaRPr lang="de-DE" sz="2800" b="1" dirty="0">
              <a:solidFill>
                <a:schemeClr val="bg1"/>
              </a:solidFill>
            </a:endParaRPr>
          </a:p>
          <a:p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3054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5370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Pistol</a:t>
            </a:r>
            <a:endParaRPr lang="de-DE" sz="3600" b="1" dirty="0">
              <a:solidFill>
                <a:schemeClr val="bg1"/>
              </a:solidFill>
            </a:endParaRPr>
          </a:p>
          <a:p>
            <a:endParaRPr lang="de-DE" sz="36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0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r>
              <a:rPr lang="de-DE" sz="2800" b="1" dirty="0" err="1">
                <a:solidFill>
                  <a:schemeClr val="bg1"/>
                </a:solidFill>
              </a:rPr>
              <a:t>Standart</a:t>
            </a:r>
            <a:r>
              <a:rPr lang="de-DE" sz="2800" b="1" dirty="0">
                <a:solidFill>
                  <a:schemeClr val="bg1"/>
                </a:solidFill>
              </a:rPr>
              <a:t> Waffe</a:t>
            </a:r>
          </a:p>
          <a:p>
            <a:endParaRPr lang="de-DE" sz="11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Durchschnittliche Feuerkraft und Feuerrate</a:t>
            </a:r>
          </a:p>
          <a:p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1E2A1B99-3EE4-AB72-2B4B-0475AE2027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200" y="1390650"/>
            <a:ext cx="40767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49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Machinegun</a:t>
            </a:r>
            <a:endParaRPr lang="de-DE" sz="3600" b="1" dirty="0">
              <a:solidFill>
                <a:schemeClr val="bg1"/>
              </a:solidFill>
            </a:endParaRPr>
          </a:p>
          <a:p>
            <a:endParaRPr lang="de-DE" sz="36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0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Höhe Feuerrate</a:t>
            </a:r>
          </a:p>
          <a:p>
            <a:endParaRPr lang="de-DE" sz="11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Niedriger Schaden</a:t>
            </a:r>
          </a:p>
          <a:p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 descr="Ein Bild, das Pfeil enthält.&#10;&#10;Automatisch generierte Beschreibung">
            <a:extLst>
              <a:ext uri="{FF2B5EF4-FFF2-40B4-BE49-F238E27FC236}">
                <a16:creationId xmlns:a16="http://schemas.microsoft.com/office/drawing/2014/main" id="{EDE76235-E8CA-452B-6492-BBB9ADF225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200" y="1390650"/>
            <a:ext cx="40767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776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Howitzer</a:t>
            </a:r>
            <a:endParaRPr lang="de-DE" sz="3600" b="1" dirty="0">
              <a:solidFill>
                <a:schemeClr val="bg1"/>
              </a:solidFill>
            </a:endParaRPr>
          </a:p>
          <a:p>
            <a:endParaRPr lang="de-DE" sz="36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0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Niedrige Feuerrate</a:t>
            </a:r>
          </a:p>
          <a:p>
            <a:endParaRPr lang="de-DE" sz="11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Hoher Schaden an Armor</a:t>
            </a:r>
          </a:p>
          <a:p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C9A57AA-86F1-EC70-2ED0-94D3DBF333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200" y="1390650"/>
            <a:ext cx="40767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90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Shotgun</a:t>
            </a:r>
          </a:p>
          <a:p>
            <a:endParaRPr lang="de-DE" sz="36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0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Viele Projektile</a:t>
            </a:r>
          </a:p>
          <a:p>
            <a:endParaRPr lang="de-DE" sz="11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Niedriger Schaden</a:t>
            </a:r>
          </a:p>
          <a:p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 descr="Ein Bild, das Pfeil enthält.&#10;&#10;Automatisch generierte Beschreibung">
            <a:extLst>
              <a:ext uri="{FF2B5EF4-FFF2-40B4-BE49-F238E27FC236}">
                <a16:creationId xmlns:a16="http://schemas.microsoft.com/office/drawing/2014/main" id="{0E9A6F86-1D89-879D-5709-CB57821294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200" y="1390650"/>
            <a:ext cx="40767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021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Rockerlauncher</a:t>
            </a:r>
            <a:endParaRPr lang="de-DE" sz="3600" b="1" dirty="0">
              <a:solidFill>
                <a:schemeClr val="bg1"/>
              </a:solidFill>
            </a:endParaRPr>
          </a:p>
          <a:p>
            <a:endParaRPr lang="de-DE" sz="36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0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Explosives Projektil</a:t>
            </a:r>
          </a:p>
          <a:p>
            <a:endParaRPr lang="de-DE" sz="11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Hoher Schaden</a:t>
            </a:r>
          </a:p>
          <a:p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F2183C7-076C-A86C-ECB5-879E7056F0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200" y="1390650"/>
            <a:ext cx="40767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46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Dual Weapon</a:t>
            </a:r>
          </a:p>
          <a:p>
            <a:endParaRPr lang="de-DE" sz="36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20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endParaRPr lang="de-DE" sz="4400" b="1" dirty="0">
              <a:solidFill>
                <a:schemeClr val="bg1"/>
              </a:solidFill>
            </a:endParaRPr>
          </a:p>
          <a:p>
            <a:endParaRPr lang="de-DE" sz="11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Spieler kann zwei verschiedene </a:t>
            </a:r>
          </a:p>
          <a:p>
            <a:r>
              <a:rPr lang="de-DE" sz="2800" b="1" dirty="0">
                <a:solidFill>
                  <a:schemeClr val="bg1"/>
                </a:solidFill>
              </a:rPr>
              <a:t>Waffen tragen</a:t>
            </a:r>
          </a:p>
          <a:p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9A7AE14-B7D9-6A20-4158-DFDBDBF3E2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200" y="1390650"/>
            <a:ext cx="40767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45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User Interface</a:t>
            </a:r>
          </a:p>
          <a:p>
            <a:endParaRPr lang="de-DE" sz="36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Grafisches </a:t>
            </a:r>
            <a:r>
              <a:rPr lang="de-DE" sz="2800" b="1" dirty="0" err="1">
                <a:solidFill>
                  <a:schemeClr val="bg1"/>
                </a:solidFill>
              </a:rPr>
              <a:t>Rework</a:t>
            </a:r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pPr marL="457200" indent="-457200">
              <a:buFontTx/>
              <a:buChar char="-"/>
            </a:pPr>
            <a:r>
              <a:rPr lang="de-DE" sz="2400" b="1" dirty="0">
                <a:solidFill>
                  <a:schemeClr val="bg1"/>
                </a:solidFill>
              </a:rPr>
              <a:t>Hauptmenü</a:t>
            </a:r>
          </a:p>
          <a:p>
            <a:pPr marL="457200" indent="-457200">
              <a:buFontTx/>
              <a:buChar char="-"/>
            </a:pPr>
            <a:r>
              <a:rPr lang="de-DE" sz="2400" b="1" dirty="0">
                <a:solidFill>
                  <a:schemeClr val="bg1"/>
                </a:solidFill>
              </a:rPr>
              <a:t>Einstellungen</a:t>
            </a:r>
          </a:p>
          <a:p>
            <a:pPr marL="457200" indent="-457200">
              <a:buFontTx/>
              <a:buChar char="-"/>
            </a:pPr>
            <a:r>
              <a:rPr kumimoji="0" lang="de-DE" sz="24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Credits</a:t>
            </a:r>
            <a:endParaRPr kumimoji="0" lang="de-DE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571500" indent="-571500">
              <a:buFontTx/>
              <a:buChar char="-"/>
            </a:pPr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737FD57-46DF-D23F-99AA-ECF8CCC60F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8144" y="1821542"/>
            <a:ext cx="4579026" cy="321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097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AI / Gegner</a:t>
            </a:r>
          </a:p>
          <a:p>
            <a:endParaRPr lang="de-DE" sz="36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AI  verwendet ein Baukasten </a:t>
            </a:r>
            <a:r>
              <a:rPr lang="de-DE" sz="2800" b="1" dirty="0" err="1">
                <a:solidFill>
                  <a:schemeClr val="bg1"/>
                </a:solidFill>
              </a:rPr>
              <a:t>Sytem</a:t>
            </a:r>
            <a:endParaRPr lang="de-DE" sz="2800" b="1" dirty="0">
              <a:solidFill>
                <a:schemeClr val="bg1"/>
              </a:solidFill>
            </a:endParaRPr>
          </a:p>
          <a:p>
            <a:endParaRPr lang="de-DE" sz="28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Nutzt eine FSM (Finite State </a:t>
            </a:r>
            <a:r>
              <a:rPr lang="de-DE" sz="2800" b="1" dirty="0" err="1">
                <a:solidFill>
                  <a:schemeClr val="bg1"/>
                </a:solidFill>
              </a:rPr>
              <a:t>Machine</a:t>
            </a:r>
            <a:r>
              <a:rPr lang="de-DE" sz="2800" b="1" dirty="0">
                <a:solidFill>
                  <a:schemeClr val="bg1"/>
                </a:solidFill>
              </a:rPr>
              <a:t>)</a:t>
            </a:r>
          </a:p>
          <a:p>
            <a:endParaRPr lang="de-DE" sz="2800" b="1" dirty="0">
              <a:solidFill>
                <a:schemeClr val="bg1"/>
              </a:solidFill>
            </a:endParaRPr>
          </a:p>
          <a:p>
            <a:r>
              <a:rPr kumimoji="0" lang="de-DE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Greift auf das </a:t>
            </a:r>
            <a:r>
              <a:rPr kumimoji="0" lang="de-DE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NavMesh</a:t>
            </a:r>
            <a:r>
              <a:rPr kumimoji="0" lang="de-DE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System zurück</a:t>
            </a:r>
          </a:p>
          <a:p>
            <a:endParaRPr lang="de-DE" sz="2800" b="1" dirty="0">
              <a:solidFill>
                <a:schemeClr val="bg1"/>
              </a:solidFill>
              <a:latin typeface="Calibri" panose="020F0502020204030204"/>
            </a:endParaRPr>
          </a:p>
          <a:p>
            <a:r>
              <a:rPr kumimoji="0" lang="de-DE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Gegner bilden ein Schwarm verhalten</a:t>
            </a:r>
          </a:p>
        </p:txBody>
      </p:sp>
    </p:spTree>
    <p:extLst>
      <p:ext uri="{BB962C8B-B14F-4D97-AF65-F5344CB8AC3E}">
        <p14:creationId xmlns:p14="http://schemas.microsoft.com/office/powerpoint/2010/main" val="3057002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2621646" y="1578352"/>
            <a:ext cx="74603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Was ist </a:t>
            </a:r>
            <a:r>
              <a:rPr lang="de-DE" sz="3600" b="1" dirty="0" err="1">
                <a:solidFill>
                  <a:schemeClr val="bg1"/>
                </a:solidFill>
              </a:rPr>
              <a:t>Tankpatrol</a:t>
            </a:r>
            <a:r>
              <a:rPr lang="de-DE" sz="3600" b="1" dirty="0">
                <a:solidFill>
                  <a:schemeClr val="bg1"/>
                </a:solidFill>
              </a:rPr>
              <a:t>?</a:t>
            </a:r>
          </a:p>
          <a:p>
            <a:endParaRPr lang="de-DE" sz="3600" b="1" dirty="0">
              <a:solidFill>
                <a:schemeClr val="bg1"/>
              </a:solidFill>
            </a:endParaRPr>
          </a:p>
          <a:p>
            <a:r>
              <a:rPr lang="de-DE" sz="2000" b="1" dirty="0">
                <a:solidFill>
                  <a:schemeClr val="bg1"/>
                </a:solidFill>
              </a:rPr>
              <a:t>Rouge Like Game wie Binding of Isaac oder Hades </a:t>
            </a:r>
          </a:p>
          <a:p>
            <a:endParaRPr lang="de-DE" sz="2000" b="1" dirty="0">
              <a:solidFill>
                <a:schemeClr val="bg1"/>
              </a:solidFill>
            </a:endParaRPr>
          </a:p>
          <a:p>
            <a:r>
              <a:rPr lang="de-DE" sz="2000" b="1" dirty="0">
                <a:solidFill>
                  <a:schemeClr val="bg1"/>
                </a:solidFill>
              </a:rPr>
              <a:t>Der Spieler kontrolliert einen Panzer und kann verschiedene Waffen und Upgrades sammeln </a:t>
            </a:r>
          </a:p>
          <a:p>
            <a:endParaRPr lang="de-DE" sz="2000" b="1" dirty="0">
              <a:solidFill>
                <a:schemeClr val="bg1"/>
              </a:solidFill>
            </a:endParaRPr>
          </a:p>
          <a:p>
            <a:r>
              <a:rPr lang="de-DE" sz="2000" b="1" dirty="0">
                <a:solidFill>
                  <a:schemeClr val="bg1"/>
                </a:solidFill>
              </a:rPr>
              <a:t>Nach dem Arcade-prinzip </a:t>
            </a:r>
            <a:r>
              <a:rPr lang="de-DE" sz="2000" b="1" dirty="0" err="1">
                <a:solidFill>
                  <a:schemeClr val="bg1"/>
                </a:solidFill>
              </a:rPr>
              <a:t>plug&amp;play</a:t>
            </a:r>
            <a:endParaRPr lang="de-DE" sz="2000" b="1" dirty="0">
              <a:solidFill>
                <a:schemeClr val="bg1"/>
              </a:solidFill>
            </a:endParaRPr>
          </a:p>
          <a:p>
            <a:endParaRPr lang="de-DE" sz="2000" b="1" dirty="0">
              <a:solidFill>
                <a:schemeClr val="bg1"/>
              </a:solidFill>
            </a:endParaRPr>
          </a:p>
          <a:p>
            <a:r>
              <a:rPr lang="de-DE" sz="2800" b="1" dirty="0">
                <a:solidFill>
                  <a:schemeClr val="bg1"/>
                </a:solidFill>
              </a:rPr>
              <a:t>Unique </a:t>
            </a:r>
            <a:r>
              <a:rPr lang="de-DE" sz="2800" b="1" dirty="0" err="1">
                <a:solidFill>
                  <a:schemeClr val="bg1"/>
                </a:solidFill>
              </a:rPr>
              <a:t>Selling</a:t>
            </a:r>
            <a:r>
              <a:rPr lang="de-DE" sz="2800" b="1" dirty="0">
                <a:solidFill>
                  <a:schemeClr val="bg1"/>
                </a:solidFill>
              </a:rPr>
              <a:t> Point - USP</a:t>
            </a:r>
            <a:endParaRPr lang="de-DE" sz="3600" b="1" dirty="0">
              <a:solidFill>
                <a:schemeClr val="bg1"/>
              </a:solidFill>
            </a:endParaRPr>
          </a:p>
          <a:p>
            <a:endParaRPr lang="de-DE" sz="2000" dirty="0">
              <a:solidFill>
                <a:schemeClr val="bg1"/>
              </a:solidFill>
            </a:endParaRPr>
          </a:p>
          <a:p>
            <a:r>
              <a:rPr lang="de-DE" sz="2000" b="1" dirty="0">
                <a:solidFill>
                  <a:schemeClr val="bg1"/>
                </a:solidFill>
              </a:rPr>
              <a:t>Ein </a:t>
            </a:r>
            <a:r>
              <a:rPr lang="de-DE" sz="2000" b="1" dirty="0" err="1">
                <a:solidFill>
                  <a:schemeClr val="bg1"/>
                </a:solidFill>
              </a:rPr>
              <a:t>sci-fi</a:t>
            </a:r>
            <a:r>
              <a:rPr lang="de-DE" sz="2000" b="1" dirty="0">
                <a:solidFill>
                  <a:schemeClr val="bg1"/>
                </a:solidFill>
              </a:rPr>
              <a:t> </a:t>
            </a:r>
            <a:r>
              <a:rPr lang="de-DE" sz="2000" b="1" dirty="0" err="1">
                <a:solidFill>
                  <a:schemeClr val="bg1"/>
                </a:solidFill>
              </a:rPr>
              <a:t>bullethell</a:t>
            </a:r>
            <a:r>
              <a:rPr lang="de-DE" sz="2000" b="1" dirty="0">
                <a:solidFill>
                  <a:schemeClr val="bg1"/>
                </a:solidFill>
              </a:rPr>
              <a:t> </a:t>
            </a:r>
            <a:r>
              <a:rPr lang="de-DE" sz="2000" b="1" dirty="0" err="1">
                <a:solidFill>
                  <a:schemeClr val="bg1"/>
                </a:solidFill>
              </a:rPr>
              <a:t>dungeon</a:t>
            </a:r>
            <a:r>
              <a:rPr lang="de-DE" sz="2000" b="1" dirty="0">
                <a:solidFill>
                  <a:schemeClr val="bg1"/>
                </a:solidFill>
              </a:rPr>
              <a:t> </a:t>
            </a:r>
            <a:r>
              <a:rPr lang="de-DE" sz="2000" b="1" dirty="0" err="1">
                <a:solidFill>
                  <a:schemeClr val="bg1"/>
                </a:solidFill>
              </a:rPr>
              <a:t>crawler</a:t>
            </a:r>
            <a:r>
              <a:rPr lang="de-DE" sz="2000" b="1" dirty="0">
                <a:solidFill>
                  <a:schemeClr val="bg1"/>
                </a:solidFill>
              </a:rPr>
              <a:t> mit </a:t>
            </a:r>
            <a:r>
              <a:rPr lang="de-DE" sz="2000" b="1" dirty="0" err="1">
                <a:solidFill>
                  <a:schemeClr val="bg1"/>
                </a:solidFill>
              </a:rPr>
              <a:t>Heatmeter</a:t>
            </a:r>
            <a:endParaRPr lang="de-DE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3916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F268412-0C24-3886-48D8-6D1F78B786DD}"/>
              </a:ext>
            </a:extLst>
          </p:cNvPr>
          <p:cNvSpPr txBox="1"/>
          <p:nvPr/>
        </p:nvSpPr>
        <p:spPr>
          <a:xfrm>
            <a:off x="1634863" y="3497254"/>
            <a:ext cx="962051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de-DE" sz="4400" b="1" dirty="0">
              <a:solidFill>
                <a:schemeClr val="bg1"/>
              </a:solidFill>
            </a:endParaRPr>
          </a:p>
          <a:p>
            <a:pPr algn="just"/>
            <a:r>
              <a:rPr lang="de-DE" sz="4400" b="1" dirty="0">
                <a:solidFill>
                  <a:schemeClr val="bg1"/>
                </a:solidFill>
              </a:rPr>
              <a:t>Vielen Dank für eure Aufmerksamkeit!</a:t>
            </a:r>
          </a:p>
          <a:p>
            <a:pPr algn="just"/>
            <a:endParaRPr lang="de-DE" sz="4400" b="1" dirty="0">
              <a:solidFill>
                <a:schemeClr val="bg1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688" y="2758947"/>
            <a:ext cx="9283128" cy="81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473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2621646" y="1578352"/>
            <a:ext cx="746034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Spielkonzept</a:t>
            </a:r>
          </a:p>
          <a:p>
            <a:endParaRPr lang="de-DE" sz="3600" b="1" dirty="0">
              <a:solidFill>
                <a:schemeClr val="bg1"/>
              </a:solidFill>
            </a:endParaRPr>
          </a:p>
          <a:p>
            <a:r>
              <a:rPr lang="de-DE" sz="2000" b="1" dirty="0">
                <a:solidFill>
                  <a:schemeClr val="bg1"/>
                </a:solidFill>
              </a:rPr>
              <a:t>Der Spieler spielt in der Top-Down Perspektive. </a:t>
            </a:r>
          </a:p>
          <a:p>
            <a:endParaRPr lang="de-DE" sz="2000" b="1" dirty="0">
              <a:solidFill>
                <a:schemeClr val="bg1"/>
              </a:solidFill>
            </a:endParaRPr>
          </a:p>
          <a:p>
            <a:r>
              <a:rPr lang="de-DE" sz="2000" b="1" dirty="0">
                <a:solidFill>
                  <a:schemeClr val="bg1"/>
                </a:solidFill>
              </a:rPr>
              <a:t>Die Gegner sind insektenartige Aliens, die auch Panzer steuern und versuchen den Spieler zu töten. Natürlich sind diese zahlenmäßig weit überlegen und verfügen über </a:t>
            </a:r>
            <a:r>
              <a:rPr lang="de-DE" sz="2000" b="1" dirty="0" err="1">
                <a:solidFill>
                  <a:schemeClr val="bg1"/>
                </a:solidFill>
              </a:rPr>
              <a:t>high-tech</a:t>
            </a:r>
            <a:r>
              <a:rPr lang="de-DE" sz="2000" b="1" dirty="0">
                <a:solidFill>
                  <a:schemeClr val="bg1"/>
                </a:solidFill>
              </a:rPr>
              <a:t> </a:t>
            </a:r>
            <a:r>
              <a:rPr lang="de-DE" sz="2000" b="1" dirty="0" err="1">
                <a:solidFill>
                  <a:schemeClr val="bg1"/>
                </a:solidFill>
              </a:rPr>
              <a:t>Alientechnologie</a:t>
            </a:r>
            <a:r>
              <a:rPr lang="de-DE" sz="2000" b="1" dirty="0">
                <a:solidFill>
                  <a:schemeClr val="bg1"/>
                </a:solidFill>
              </a:rPr>
              <a:t>.</a:t>
            </a:r>
          </a:p>
          <a:p>
            <a:endParaRPr lang="de-DE" sz="2000" b="1" dirty="0">
              <a:solidFill>
                <a:schemeClr val="bg1"/>
              </a:solidFill>
            </a:endParaRPr>
          </a:p>
          <a:p>
            <a:r>
              <a:rPr lang="de-DE" sz="2000" b="1" dirty="0">
                <a:solidFill>
                  <a:schemeClr val="bg1"/>
                </a:solidFill>
              </a:rPr>
              <a:t> Die Level sind offen gestaltet und rendern in Reichweite des Spielers.</a:t>
            </a:r>
          </a:p>
        </p:txBody>
      </p:sp>
    </p:spTree>
    <p:extLst>
      <p:ext uri="{BB962C8B-B14F-4D97-AF65-F5344CB8AC3E}">
        <p14:creationId xmlns:p14="http://schemas.microsoft.com/office/powerpoint/2010/main" val="4159391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2665189" y="1578352"/>
            <a:ext cx="7460344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Das Team:</a:t>
            </a:r>
          </a:p>
          <a:p>
            <a:endParaRPr lang="de-DE" sz="700" dirty="0">
              <a:solidFill>
                <a:schemeClr val="bg1"/>
              </a:solidFill>
            </a:endParaRPr>
          </a:p>
          <a:p>
            <a:r>
              <a:rPr lang="de-DE" sz="2400" b="1" dirty="0">
                <a:solidFill>
                  <a:schemeClr val="bg1"/>
                </a:solidFill>
              </a:rPr>
              <a:t>Lead Projekt Management, Sounds und </a:t>
            </a:r>
            <a:r>
              <a:rPr lang="de-DE" sz="2400" b="1" dirty="0" err="1">
                <a:solidFill>
                  <a:schemeClr val="bg1"/>
                </a:solidFill>
              </a:rPr>
              <a:t>Map</a:t>
            </a:r>
            <a:r>
              <a:rPr lang="de-DE" sz="2400" b="1" dirty="0">
                <a:solidFill>
                  <a:schemeClr val="bg1"/>
                </a:solidFill>
              </a:rPr>
              <a:t> Generation </a:t>
            </a:r>
            <a:r>
              <a:rPr lang="de-DE" sz="2400" dirty="0">
                <a:solidFill>
                  <a:schemeClr val="bg1"/>
                </a:solidFill>
              </a:rPr>
              <a:t>Franz Mörike</a:t>
            </a:r>
            <a:endParaRPr lang="de-DE" sz="800" dirty="0">
              <a:solidFill>
                <a:schemeClr val="bg1"/>
              </a:solidFill>
            </a:endParaRPr>
          </a:p>
          <a:p>
            <a:endParaRPr lang="de-DE" sz="800" dirty="0">
              <a:solidFill>
                <a:schemeClr val="bg1"/>
              </a:solidFill>
            </a:endParaRPr>
          </a:p>
          <a:p>
            <a:r>
              <a:rPr lang="de-DE" sz="2400" b="1" dirty="0">
                <a:solidFill>
                  <a:schemeClr val="bg1"/>
                </a:solidFill>
              </a:rPr>
              <a:t>Lead Artist und Designer</a:t>
            </a:r>
          </a:p>
          <a:p>
            <a:r>
              <a:rPr lang="de-DE" sz="2400" dirty="0">
                <a:solidFill>
                  <a:schemeClr val="bg1"/>
                </a:solidFill>
              </a:rPr>
              <a:t>Jan </a:t>
            </a:r>
            <a:r>
              <a:rPr lang="de-DE" sz="2400" dirty="0" err="1">
                <a:solidFill>
                  <a:schemeClr val="bg1"/>
                </a:solidFill>
              </a:rPr>
              <a:t>Apse</a:t>
            </a:r>
            <a:endParaRPr lang="de-DE" sz="2400" dirty="0">
              <a:solidFill>
                <a:schemeClr val="bg1"/>
              </a:solidFill>
            </a:endParaRPr>
          </a:p>
          <a:p>
            <a:endParaRPr lang="de-DE" sz="800" dirty="0">
              <a:solidFill>
                <a:schemeClr val="bg1"/>
              </a:solidFill>
            </a:endParaRPr>
          </a:p>
          <a:p>
            <a:r>
              <a:rPr lang="de-DE" sz="2400" b="1" dirty="0">
                <a:solidFill>
                  <a:schemeClr val="bg1"/>
                </a:solidFill>
              </a:rPr>
              <a:t>Lead Coder und Enemy AI</a:t>
            </a:r>
          </a:p>
          <a:p>
            <a:r>
              <a:rPr lang="de-DE" sz="2400" dirty="0">
                <a:solidFill>
                  <a:schemeClr val="bg1"/>
                </a:solidFill>
              </a:rPr>
              <a:t>René Kraus</a:t>
            </a:r>
          </a:p>
          <a:p>
            <a:endParaRPr lang="de-DE" sz="800" dirty="0">
              <a:solidFill>
                <a:schemeClr val="bg1"/>
              </a:solidFill>
            </a:endParaRPr>
          </a:p>
          <a:p>
            <a:r>
              <a:rPr lang="de-DE" sz="2400" b="1" dirty="0">
                <a:solidFill>
                  <a:schemeClr val="bg1"/>
                </a:solidFill>
              </a:rPr>
              <a:t>Lead UI Designer</a:t>
            </a:r>
          </a:p>
          <a:p>
            <a:r>
              <a:rPr lang="de-DE" sz="2400" dirty="0">
                <a:solidFill>
                  <a:schemeClr val="bg1"/>
                </a:solidFill>
              </a:rPr>
              <a:t>Dennis Braunmüller </a:t>
            </a:r>
          </a:p>
          <a:p>
            <a:endParaRPr lang="de-DE" sz="800" dirty="0">
              <a:solidFill>
                <a:schemeClr val="bg1"/>
              </a:solidFill>
            </a:endParaRPr>
          </a:p>
          <a:p>
            <a:r>
              <a:rPr lang="de-DE" sz="2400" b="1" dirty="0">
                <a:solidFill>
                  <a:schemeClr val="bg1"/>
                </a:solidFill>
              </a:rPr>
              <a:t>Lead QA, Items und Balancing </a:t>
            </a:r>
          </a:p>
          <a:p>
            <a:r>
              <a:rPr lang="de-DE" sz="2400" dirty="0">
                <a:solidFill>
                  <a:schemeClr val="bg1"/>
                </a:solidFill>
              </a:rPr>
              <a:t>Alexander Sigmund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C22E39E-C7D2-614E-EDD5-19C792548248}"/>
              </a:ext>
            </a:extLst>
          </p:cNvPr>
          <p:cNvSpPr txBox="1"/>
          <p:nvPr/>
        </p:nvSpPr>
        <p:spPr>
          <a:xfrm>
            <a:off x="3874543" y="683327"/>
            <a:ext cx="44429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4400" b="1" dirty="0">
                <a:solidFill>
                  <a:schemeClr val="bg1"/>
                </a:solidFill>
              </a:rPr>
              <a:t>GG – </a:t>
            </a:r>
            <a:r>
              <a:rPr lang="de-DE" sz="4400" b="1" dirty="0" err="1">
                <a:solidFill>
                  <a:schemeClr val="bg1"/>
                </a:solidFill>
              </a:rPr>
              <a:t>Good</a:t>
            </a:r>
            <a:r>
              <a:rPr lang="de-DE" sz="4400" b="1" dirty="0">
                <a:solidFill>
                  <a:schemeClr val="bg1"/>
                </a:solidFill>
              </a:rPr>
              <a:t> Games</a:t>
            </a:r>
          </a:p>
        </p:txBody>
      </p:sp>
    </p:spTree>
    <p:extLst>
      <p:ext uri="{BB962C8B-B14F-4D97-AF65-F5344CB8AC3E}">
        <p14:creationId xmlns:p14="http://schemas.microsoft.com/office/powerpoint/2010/main" val="3891274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2665189" y="1578352"/>
            <a:ext cx="74603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chemeClr val="bg1"/>
                </a:solidFill>
              </a:rPr>
              <a:t>Was ist seit der Beta geschehen?</a:t>
            </a:r>
          </a:p>
          <a:p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r>
              <a: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Massive Änderungen des grafischen Styles und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de-DE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Änderung des Settings zu Arcade Style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 sz="2400" b="1" dirty="0">
                <a:solidFill>
                  <a:schemeClr val="bg1"/>
                </a:solidFill>
                <a:latin typeface="Calibri" panose="020F0502020204030204"/>
              </a:rPr>
              <a:t>Finaler Titel des Spieles : </a:t>
            </a:r>
            <a:r>
              <a:rPr lang="de-DE" sz="2400" b="1" dirty="0" err="1">
                <a:solidFill>
                  <a:schemeClr val="bg1"/>
                </a:solidFill>
                <a:latin typeface="Calibri" panose="020F0502020204030204"/>
              </a:rPr>
              <a:t>Tankpatrol</a:t>
            </a:r>
            <a:endParaRPr kumimoji="0" lang="de-DE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Verbesserung des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UI‘s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Verbesserung der Waffen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Verbesserung des Levelgenerators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Verbesserung der Gegner AI</a:t>
            </a:r>
            <a:endParaRPr lang="de-D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94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6200000">
            <a:off x="-5222882" y="5003801"/>
            <a:ext cx="17194907" cy="45139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DBC2B55-610B-82F1-7950-9EE926B21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685097D-E0B5-AC00-41F2-5E7B60596568}"/>
              </a:ext>
            </a:extLst>
          </p:cNvPr>
          <p:cNvSpPr txBox="1"/>
          <p:nvPr/>
        </p:nvSpPr>
        <p:spPr>
          <a:xfrm>
            <a:off x="-5651169" y="0"/>
            <a:ext cx="5849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9FC0A73-0AD0-3DD7-8449-8B0294A3A897}"/>
              </a:ext>
            </a:extLst>
          </p:cNvPr>
          <p:cNvSpPr txBox="1"/>
          <p:nvPr/>
        </p:nvSpPr>
        <p:spPr>
          <a:xfrm>
            <a:off x="1383874" y="1223028"/>
            <a:ext cx="7460344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err="1">
                <a:solidFill>
                  <a:schemeClr val="bg1"/>
                </a:solidFill>
              </a:rPr>
              <a:t>Graphic</a:t>
            </a:r>
            <a:r>
              <a:rPr lang="de-DE" sz="3600" b="1" dirty="0">
                <a:solidFill>
                  <a:schemeClr val="bg1"/>
                </a:solidFill>
              </a:rPr>
              <a:t> </a:t>
            </a:r>
            <a:r>
              <a:rPr lang="de-DE" sz="3600" b="1" dirty="0" err="1">
                <a:solidFill>
                  <a:schemeClr val="bg1"/>
                </a:solidFill>
              </a:rPr>
              <a:t>Overhaul</a:t>
            </a:r>
            <a:endParaRPr lang="de-DE" sz="3600" b="1" dirty="0">
              <a:solidFill>
                <a:schemeClr val="bg1"/>
              </a:solidFill>
            </a:endParaRPr>
          </a:p>
          <a:p>
            <a:endParaRPr kumimoji="0" lang="de-DE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r>
              <a:rPr lang="de-DE" sz="3200" dirty="0">
                <a:solidFill>
                  <a:schemeClr val="bg1"/>
                </a:solidFill>
                <a:latin typeface="Calibri" panose="020F0502020204030204"/>
              </a:rPr>
              <a:t>Von </a:t>
            </a:r>
            <a:r>
              <a:rPr lang="de-DE" sz="3200" b="1" dirty="0">
                <a:solidFill>
                  <a:schemeClr val="bg1"/>
                </a:solidFill>
                <a:latin typeface="Calibri" panose="020F0502020204030204"/>
              </a:rPr>
              <a:t>Dark </a:t>
            </a:r>
            <a:r>
              <a:rPr lang="de-DE" sz="3200" b="1" dirty="0" err="1">
                <a:solidFill>
                  <a:schemeClr val="bg1"/>
                </a:solidFill>
                <a:latin typeface="Calibri" panose="020F0502020204030204"/>
              </a:rPr>
              <a:t>Futuistic</a:t>
            </a:r>
            <a:r>
              <a:rPr lang="de-DE" sz="3200" dirty="0">
                <a:solidFill>
                  <a:schemeClr val="bg1"/>
                </a:solidFill>
                <a:latin typeface="Calibri" panose="020F0502020204030204"/>
              </a:rPr>
              <a:t> zu</a:t>
            </a:r>
            <a:endParaRPr kumimoji="0" lang="de-DE" sz="32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r>
              <a:rPr lang="de-DE" sz="3200" b="1" dirty="0" err="1">
                <a:solidFill>
                  <a:schemeClr val="bg1"/>
                </a:solidFill>
                <a:latin typeface="Calibri" panose="020F0502020204030204"/>
              </a:rPr>
              <a:t>Acarde</a:t>
            </a:r>
            <a:r>
              <a:rPr lang="de-DE" sz="3200" b="1" dirty="0">
                <a:solidFill>
                  <a:schemeClr val="bg1"/>
                </a:solidFill>
                <a:latin typeface="Calibri" panose="020F0502020204030204"/>
              </a:rPr>
              <a:t> artiger Grafik</a:t>
            </a:r>
          </a:p>
          <a:p>
            <a:endParaRPr lang="de-DE" sz="3200" dirty="0">
              <a:solidFill>
                <a:schemeClr val="bg1"/>
              </a:solidFill>
              <a:latin typeface="Calibri" panose="020F0502020204030204"/>
            </a:endParaRPr>
          </a:p>
          <a:p>
            <a:r>
              <a:rPr kumimoji="0" lang="de-DE" sz="320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Flashy</a:t>
            </a:r>
            <a:r>
              <a:rPr kumimoji="0" lang="de-DE" sz="3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de-DE" sz="3200" dirty="0">
                <a:solidFill>
                  <a:schemeClr val="bg1"/>
                </a:solidFill>
                <a:latin typeface="Calibri" panose="020F0502020204030204"/>
              </a:rPr>
              <a:t>L</a:t>
            </a:r>
            <a:r>
              <a:rPr kumimoji="0" lang="de-DE" sz="320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ights</a:t>
            </a:r>
            <a:endParaRPr kumimoji="0" lang="de-DE" sz="32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r>
              <a:rPr lang="de-DE" sz="3200" dirty="0">
                <a:solidFill>
                  <a:schemeClr val="bg1"/>
                </a:solidFill>
                <a:latin typeface="Calibri" panose="020F0502020204030204"/>
              </a:rPr>
              <a:t>Retro Elemente</a:t>
            </a:r>
          </a:p>
          <a:p>
            <a:r>
              <a:rPr lang="de-DE" sz="3200" dirty="0">
                <a:solidFill>
                  <a:schemeClr val="bg1"/>
                </a:solidFill>
                <a:latin typeface="Calibri" panose="020F0502020204030204"/>
              </a:rPr>
              <a:t>V</a:t>
            </a:r>
            <a:r>
              <a:rPr kumimoji="0" lang="de-DE" sz="320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ector</a:t>
            </a:r>
            <a:r>
              <a:rPr kumimoji="0" lang="de-DE" sz="32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de-DE" sz="3200" dirty="0">
                <a:solidFill>
                  <a:schemeClr val="bg1"/>
                </a:solidFill>
                <a:latin typeface="Calibri" panose="020F0502020204030204"/>
              </a:rPr>
              <a:t>G</a:t>
            </a:r>
            <a:r>
              <a:rPr kumimoji="0" lang="de-DE" sz="320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raphics</a:t>
            </a:r>
            <a:endParaRPr kumimoji="0" lang="de-DE" sz="32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kumimoji="0" lang="de-DE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9833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FA7626D-89FA-C551-9576-23696E6F7854}"/>
              </a:ext>
            </a:extLst>
          </p:cNvPr>
          <p:cNvSpPr txBox="1"/>
          <p:nvPr/>
        </p:nvSpPr>
        <p:spPr>
          <a:xfrm>
            <a:off x="3227832" y="781050"/>
            <a:ext cx="66476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Map</a:t>
            </a:r>
            <a:r>
              <a:rPr lang="de-DE" sz="3200" b="1" dirty="0">
                <a:solidFill>
                  <a:schemeClr val="bg1"/>
                </a:solidFill>
              </a:rPr>
              <a:t> / Level </a:t>
            </a:r>
            <a:r>
              <a:rPr lang="de-DE" sz="3200" b="1" dirty="0" err="1">
                <a:solidFill>
                  <a:schemeClr val="bg1"/>
                </a:solidFill>
              </a:rPr>
              <a:t>Creation</a:t>
            </a:r>
            <a:r>
              <a:rPr lang="de-DE" sz="3200" b="1" dirty="0">
                <a:solidFill>
                  <a:schemeClr val="bg1"/>
                </a:solidFill>
              </a:rPr>
              <a:t> - BSP</a:t>
            </a:r>
          </a:p>
          <a:p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5789E68-C8CC-6298-4054-EF9E8ACF37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122" y="1558742"/>
            <a:ext cx="2601678" cy="1980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CB12C2A-C7DB-C9A4-45D9-8B3CFCABFB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229" y="1570244"/>
            <a:ext cx="2601678" cy="1980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AB844A5-6FB8-C529-2993-B1CB2E82F1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229" y="4262301"/>
            <a:ext cx="2607496" cy="19800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697233E-A3FF-770A-5CA1-57E5111B62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122" y="4258663"/>
            <a:ext cx="2628547" cy="1980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756148C-6E18-E42D-ABAB-683C7653DC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660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FA7626D-89FA-C551-9576-23696E6F7854}"/>
              </a:ext>
            </a:extLst>
          </p:cNvPr>
          <p:cNvSpPr txBox="1"/>
          <p:nvPr/>
        </p:nvSpPr>
        <p:spPr>
          <a:xfrm>
            <a:off x="3227832" y="781050"/>
            <a:ext cx="664768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Map</a:t>
            </a:r>
            <a:r>
              <a:rPr lang="de-DE" sz="3200" b="1" dirty="0">
                <a:solidFill>
                  <a:schemeClr val="bg1"/>
                </a:solidFill>
              </a:rPr>
              <a:t> / Level </a:t>
            </a:r>
            <a:r>
              <a:rPr lang="de-DE" sz="3200" b="1" dirty="0" err="1">
                <a:solidFill>
                  <a:schemeClr val="bg1"/>
                </a:solidFill>
              </a:rPr>
              <a:t>Creation</a:t>
            </a:r>
            <a:r>
              <a:rPr lang="de-DE" sz="3200" b="1" dirty="0">
                <a:solidFill>
                  <a:schemeClr val="bg1"/>
                </a:solidFill>
              </a:rPr>
              <a:t> - UML</a:t>
            </a:r>
          </a:p>
          <a:p>
            <a:endParaRPr lang="de-DE" sz="3200" b="1" dirty="0">
              <a:solidFill>
                <a:schemeClr val="bg1"/>
              </a:solidFill>
            </a:endParaRPr>
          </a:p>
          <a:p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4" name="Grafik 3" descr="Ein Bild, das Text, Quittung, Screenshot, Dokument enthält.&#10;&#10;Automatisch generierte Beschreibung">
            <a:extLst>
              <a:ext uri="{FF2B5EF4-FFF2-40B4-BE49-F238E27FC236}">
                <a16:creationId xmlns:a16="http://schemas.microsoft.com/office/drawing/2014/main" id="{5E6E7D92-7A2A-751A-38B2-77191DA32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052" y="1354714"/>
            <a:ext cx="4830775" cy="536752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61AC21D-36DA-CADE-D8AC-BE8707AD7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506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E5D3404-9B94-FF00-F948-6EF90CC3D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" y="0"/>
            <a:ext cx="12176729" cy="6858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90832E9-A6EB-65C5-0627-BC4C468F34AB}"/>
              </a:ext>
            </a:extLst>
          </p:cNvPr>
          <p:cNvSpPr/>
          <p:nvPr/>
        </p:nvSpPr>
        <p:spPr>
          <a:xfrm rot="19214295">
            <a:off x="-2197201" y="-507601"/>
            <a:ext cx="17194907" cy="7873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FA7626D-89FA-C551-9576-23696E6F7854}"/>
              </a:ext>
            </a:extLst>
          </p:cNvPr>
          <p:cNvSpPr txBox="1"/>
          <p:nvPr/>
        </p:nvSpPr>
        <p:spPr>
          <a:xfrm>
            <a:off x="3227832" y="781050"/>
            <a:ext cx="664768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solidFill>
                  <a:schemeClr val="bg1"/>
                </a:solidFill>
              </a:rPr>
              <a:t>Map</a:t>
            </a:r>
            <a:r>
              <a:rPr lang="de-DE" sz="3200" b="1" dirty="0">
                <a:solidFill>
                  <a:schemeClr val="bg1"/>
                </a:solidFill>
              </a:rPr>
              <a:t> / Level </a:t>
            </a:r>
            <a:r>
              <a:rPr lang="de-DE" sz="3200" b="1" dirty="0" err="1">
                <a:solidFill>
                  <a:schemeClr val="bg1"/>
                </a:solidFill>
              </a:rPr>
              <a:t>Creation</a:t>
            </a:r>
            <a:r>
              <a:rPr lang="de-DE" sz="3200" b="1" dirty="0">
                <a:solidFill>
                  <a:schemeClr val="bg1"/>
                </a:solidFill>
              </a:rPr>
              <a:t> - Scene</a:t>
            </a:r>
          </a:p>
          <a:p>
            <a:endParaRPr lang="de-DE" sz="3200" b="1" dirty="0">
              <a:solidFill>
                <a:schemeClr val="bg1"/>
              </a:solidFill>
            </a:endParaRPr>
          </a:p>
          <a:p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9" name="Grafik 8" descr="Ein Bild, das Text, drinnen, Gedenktafel enthält.&#10;&#10;Automatisch generierte Beschreibung">
            <a:extLst>
              <a:ext uri="{FF2B5EF4-FFF2-40B4-BE49-F238E27FC236}">
                <a16:creationId xmlns:a16="http://schemas.microsoft.com/office/drawing/2014/main" id="{CE22D567-CE21-A6D3-C999-71D9223B36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248" y="2164155"/>
            <a:ext cx="2679838" cy="385464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50487A2-4485-DDB4-FED4-29F51716E4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981" y="2352619"/>
            <a:ext cx="2355971" cy="3651438"/>
          </a:xfrm>
          <a:prstGeom prst="rect">
            <a:avLst/>
          </a:prstGeom>
        </p:spPr>
      </p:pic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E0F62EA2-5EBC-BD9C-543A-272F9E63D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720" y="3429000"/>
            <a:ext cx="1752690" cy="1295467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451FD564-F609-A3D9-A765-B3E448A0509D}"/>
              </a:ext>
            </a:extLst>
          </p:cNvPr>
          <p:cNvSpPr txBox="1"/>
          <p:nvPr/>
        </p:nvSpPr>
        <p:spPr>
          <a:xfrm>
            <a:off x="1099636" y="2745567"/>
            <a:ext cx="1517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Hierarchy</a:t>
            </a:r>
            <a:r>
              <a:rPr lang="de-DE" sz="2000" b="1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CB5DEB0-104B-6DB8-EDE3-E7C0E63D2ED8}"/>
              </a:ext>
            </a:extLst>
          </p:cNvPr>
          <p:cNvSpPr txBox="1"/>
          <p:nvPr/>
        </p:nvSpPr>
        <p:spPr>
          <a:xfrm>
            <a:off x="6820981" y="1793031"/>
            <a:ext cx="1517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Inspector: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15D2D25-EFB3-9F96-8EBB-F1615D280F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57" y="339834"/>
            <a:ext cx="3475718" cy="30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845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411</Words>
  <Application>Microsoft Office PowerPoint</Application>
  <PresentationFormat>Breitbild</PresentationFormat>
  <Paragraphs>176</Paragraphs>
  <Slides>20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Alexander Sigmund</dc:creator>
  <cp:lastModifiedBy>Alexander Sigmund</cp:lastModifiedBy>
  <cp:revision>7</cp:revision>
  <dcterms:created xsi:type="dcterms:W3CDTF">2022-05-30T09:07:34Z</dcterms:created>
  <dcterms:modified xsi:type="dcterms:W3CDTF">2022-05-30T20:17:50Z</dcterms:modified>
</cp:coreProperties>
</file>

<file path=docProps/thumbnail.jpeg>
</file>